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5" r:id="rId1"/>
  </p:sldMasterIdLst>
  <p:notesMasterIdLst>
    <p:notesMasterId r:id="rId15"/>
  </p:notesMasterIdLst>
  <p:sldIdLst>
    <p:sldId id="256" r:id="rId2"/>
    <p:sldId id="257" r:id="rId3"/>
    <p:sldId id="305" r:id="rId4"/>
    <p:sldId id="306" r:id="rId5"/>
    <p:sldId id="307" r:id="rId6"/>
    <p:sldId id="293" r:id="rId7"/>
    <p:sldId id="308" r:id="rId8"/>
    <p:sldId id="309" r:id="rId9"/>
    <p:sldId id="310" r:id="rId10"/>
    <p:sldId id="311" r:id="rId11"/>
    <p:sldId id="313" r:id="rId12"/>
    <p:sldId id="314" r:id="rId13"/>
    <p:sldId id="316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EA18006-CFC3-4155-AA6D-C6BDA98AEA38}">
  <a:tblStyle styleId="{3EA18006-CFC3-4155-AA6D-C6BDA98AEA38}" styleName="Table_0">
    <a:wholeTbl>
      <a:tcTxStyle b="off" i="off">
        <a:font>
          <a:latin typeface="맑은 고딕"/>
          <a:ea typeface="맑은 고딕"/>
          <a:cs typeface="맑은 고딕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9CF9CF2-5AB0-49FC-97D7-6BA9CC5BC85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 snapToGrid="0">
      <p:cViewPr varScale="1">
        <p:scale>
          <a:sx n="142" d="100"/>
          <a:sy n="142" d="100"/>
        </p:scale>
        <p:origin x="123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51782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c50358a14_2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1c50358a14_2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fa-IR" sz="12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g1c50358a14_2_1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85152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5892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162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1252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justLow" rtl="1"/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6178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39013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69705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4594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12765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22094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4684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02740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c50358a14_2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1c50358a14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925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CD5B6-3E88-72FF-3E9C-B2664441FA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063BF8-48DD-7440-CE24-F3F1B19CCD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E535E-9F39-5BD9-243A-E1297C055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90A75-158B-31E3-7E4D-E7981B24E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42512-F2B0-8298-5E2D-C5EFA1B4A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797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63DE5-D79C-0DB3-60BF-10FC4D5C9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4254B-8425-119F-7F98-F4E01131A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0ABD0-9F6D-6EB8-65E5-A4A178DC5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DEC8E-C883-F8CC-8B0C-4DE1FD930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119910-D8A4-F5F9-C1E8-22C3843C3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08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5465E3-EEFF-15E6-87B2-F11D99CF3E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D2E2F5-A17E-8F72-0734-8807A9BE56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AB4DB-B02A-BBEF-FC99-B931DC760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08E0F-7F3C-A352-94F1-03E33B260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0BCE9-3432-CE7A-C10B-35740F2EC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11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>
            <a:spLocks noGrp="1"/>
          </p:cNvSpPr>
          <p:nvPr>
            <p:ph type="subTitle" idx="1"/>
          </p:nvPr>
        </p:nvSpPr>
        <p:spPr>
          <a:xfrm>
            <a:off x="5425" y="3947940"/>
            <a:ext cx="9144000" cy="4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title"/>
          </p:nvPr>
        </p:nvSpPr>
        <p:spPr>
          <a:xfrm>
            <a:off x="0" y="3419495"/>
            <a:ext cx="9144000" cy="53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9791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1584000" y="25735"/>
            <a:ext cx="7560000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0447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FEA37-9223-6BDF-DBBA-9E8FA5FE5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05DE4-E980-D939-E73E-3AF0EF53F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794A5-1C90-9FF9-71C7-B15EADA8B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181DD-809A-0979-8ED9-B84810598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E813E-E1D9-4039-EFBA-8BDE91BF9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069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2A67A-E463-15A2-A119-1218B5B29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E33872-AE29-4F2C-AEB1-93FF7E671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0A030-B86B-DBB6-3CCA-BC24AF3D3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1DE4E-E8EE-3AC3-8C5E-C262E8FFE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3CC5D-5376-CCD1-F926-B4FD58FEB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8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DF355-5251-F7A8-53B2-C4DFB43CB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4097A-493B-A5CF-A7B0-5F115B04AE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BC9B03-AB60-7B01-6F8F-46EF913B0F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C36F4B-CA90-CFD7-F28F-0597FA336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5A824C-0F36-A248-D34F-3CB511C67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867DE8-3A82-2CCD-2BA6-6EE0F5D0B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4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339C1-7201-95D2-1A29-7CB30D06F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D6B96-8675-6F0A-5B17-5796C2EF37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BB501D-4FD5-EDBB-CE2D-5C908873DB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D20482-2C3A-F681-F73E-495FC50F21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80F815-95EF-4377-E0EC-3572D1BDF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DB6FB7-D559-5BCD-0FDE-153DEF3EC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DC7D46-2B3C-02EC-69AB-A160F002D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75D2BE-9712-B26F-3125-AEBDDD2E7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910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F8DCE-7BF2-9790-5D0B-D39387A7C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37E1B2-F477-B73C-2C2A-F6C5D0502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5835B3-2F0D-7AE4-9DF1-74D9F510A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5985B3-A32C-46FE-860B-8B26ABBDF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24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B13CE1-1BA9-90E4-396F-A390EDB35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E51239-FB1F-29BE-1153-DC5D19FAD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611626-D166-6EFD-BECA-83DA72C01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3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14134-D3CA-0856-9632-5C99CD0AE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CCF6E-3A07-28A6-7FAC-69D93821B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41B06F-C5EF-EA42-4417-F86B7B76D3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E8EB7-6625-4AE7-13F9-6AE366A8B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8D17F-F5C0-DF9C-D07D-2CF23A163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1A8623-9A87-3688-ABB8-B1E1405AF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94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F6037-08D5-E18F-646E-5D571C9B9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B72543-9658-7F90-2477-6AB21EC983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6542AA-20F2-5F5F-7DEF-DEA1F3DDE3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FD5CDC-8555-7B0D-74C5-19446F636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88619F-DF80-8685-8826-4DF7231C6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4F32C-3DC3-EFD9-F935-8E54ABE78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88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1CD655-DD0A-DEF2-9EAA-B9D93A474D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8326D-5658-021A-8AC0-C8DF72C80D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1E8AB-3307-6815-2EC4-905A58A695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2A557-A9B6-414D-8F2A-A5673AD7B69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70E4AE-C944-B083-D2B2-32F9EB818059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145B62-12C8-AB8B-F3AA-DDB33E95D1A7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1329" cy="55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113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>
            <a:spLocks noGrp="1"/>
          </p:cNvSpPr>
          <p:nvPr>
            <p:ph type="title"/>
          </p:nvPr>
        </p:nvSpPr>
        <p:spPr>
          <a:xfrm>
            <a:off x="1017010" y="876742"/>
            <a:ext cx="7290088" cy="1533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fa-IR" sz="2400" dirty="0">
                <a:solidFill>
                  <a:srgbClr val="C00000"/>
                </a:solidFill>
                <a:cs typeface="B Titr" panose="00000700000000000000" pitchFamily="2" charset="-78"/>
              </a:rPr>
              <a:t>بخش مسابقه اي طراحان کسب و کار</a:t>
            </a:r>
            <a:br>
              <a:rPr lang="en-US" sz="2400" dirty="0">
                <a:solidFill>
                  <a:srgbClr val="C00000"/>
                </a:solidFill>
                <a:cs typeface="B Titr" panose="00000700000000000000" pitchFamily="2" charset="-78"/>
              </a:rPr>
            </a:br>
            <a:endParaRPr sz="2400" dirty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  <p:sp>
        <p:nvSpPr>
          <p:cNvPr id="2" name="Google Shape;122;p18">
            <a:extLst>
              <a:ext uri="{FF2B5EF4-FFF2-40B4-BE49-F238E27FC236}">
                <a16:creationId xmlns:a16="http://schemas.microsoft.com/office/drawing/2014/main" id="{89B358B6-218C-0B0A-FE52-1292767B154B}"/>
              </a:ext>
            </a:extLst>
          </p:cNvPr>
          <p:cNvSpPr txBox="1">
            <a:spLocks/>
          </p:cNvSpPr>
          <p:nvPr/>
        </p:nvSpPr>
        <p:spPr>
          <a:xfrm>
            <a:off x="0" y="2286000"/>
            <a:ext cx="9144000" cy="141316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marL="0" marR="0" lvl="0" indent="0" algn="ctr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3600" b="1" i="0" u="none" strike="noStrike" kern="1200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rtl="1"/>
            <a:r>
              <a:rPr lang="fa-IR" sz="3200">
                <a:cs typeface="B Titr" panose="00000700000000000000" pitchFamily="2" charset="-78"/>
              </a:rPr>
              <a:t>عنوان ايده:</a:t>
            </a:r>
            <a:br>
              <a:rPr lang="fa-IR" sz="3200">
                <a:cs typeface="B Titr" panose="00000700000000000000" pitchFamily="2" charset="-78"/>
              </a:rPr>
            </a:br>
            <a:br>
              <a:rPr lang="fa-IR" sz="3200">
                <a:cs typeface="B Titr" panose="00000700000000000000" pitchFamily="2" charset="-78"/>
              </a:rPr>
            </a:br>
            <a:endParaRPr lang="fa-IR" sz="3200" dirty="0"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FC7317-E959-5D8C-645E-D731527A362F}"/>
              </a:ext>
            </a:extLst>
          </p:cNvPr>
          <p:cNvSpPr txBox="1"/>
          <p:nvPr/>
        </p:nvSpPr>
        <p:spPr>
          <a:xfrm>
            <a:off x="629728" y="3969604"/>
            <a:ext cx="78845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نکات </a:t>
            </a:r>
            <a:r>
              <a:rPr lang="fa-IR" sz="1600" i="0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مهم: 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a-IR" sz="1600" i="0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این پاورپوینت برای داوران ارسال می‌شود پس لطفا در تهیه آن دقت فرمایید.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a-IR" sz="1600" i="0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در اسلایدها متن‌هایی که با فونت </a:t>
            </a:r>
            <a:r>
              <a:rPr lang="en-US" sz="1000" i="0" u="none" strike="noStrike" cap="none" baseline="0" dirty="0" err="1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Bkamran</a:t>
            </a:r>
            <a:r>
              <a:rPr lang="fa-IR" sz="1600" i="0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B Kamran" panose="00000400000000000000" pitchFamily="2" charset="-78"/>
                <a:sym typeface="Arial"/>
              </a:rPr>
              <a:t> و رنگ آبی نوشته شده‌، جنبه راهنمایی دارد.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792000" y="155695"/>
            <a:ext cx="7560000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تامين مالي 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934100" y="987137"/>
            <a:ext cx="6111586" cy="415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algn="r" rtl="1">
              <a:buFont typeface="Wingdings" panose="05000000000000000000" pitchFamily="2" charset="2"/>
              <a:buChar char="Ø"/>
            </a:pPr>
            <a:r>
              <a:rPr lang="fa-IR" sz="1900" dirty="0">
                <a:cs typeface="B Titr" pitchFamily="2" charset="-78"/>
              </a:rPr>
              <a:t> </a:t>
            </a:r>
            <a:r>
              <a:rPr lang="fa-IR" sz="1900" b="1" dirty="0">
                <a:cs typeface="B Lotus" panose="00000400000000000000" pitchFamily="2" charset="-78"/>
              </a:rPr>
              <a:t>چه ميزان سرمايه نياز داريد؟</a:t>
            </a: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r>
              <a:rPr lang="fa-IR" sz="1900" b="1" dirty="0">
                <a:cs typeface="B Lotus" panose="00000400000000000000" pitchFamily="2" charset="-78"/>
              </a:rPr>
              <a:t>تامين سرمايه مورد نياز طرح </a:t>
            </a: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r>
              <a:rPr lang="fa-IR" sz="1900" b="1" dirty="0">
                <a:cs typeface="B Lotus" panose="00000400000000000000" pitchFamily="2" charset="-78"/>
              </a:rPr>
              <a:t>دوره بازگشت سرمايه</a:t>
            </a: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r>
              <a:rPr lang="fa-IR" sz="1900" b="1" dirty="0">
                <a:cs typeface="B Lotus" panose="00000400000000000000" pitchFamily="2" charset="-78"/>
              </a:rPr>
              <a:t>چه انتظاراتي از يک سرمايه‌گذار داريد؟ </a:t>
            </a: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r>
              <a:rPr lang="fa-IR" sz="1900" b="1" dirty="0">
                <a:cs typeface="B Lotus" panose="00000400000000000000" pitchFamily="2" charset="-78"/>
              </a:rPr>
              <a:t>مدل هاي مشارکت يا همکاري را ذکر کنيد.</a:t>
            </a: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r>
              <a:rPr lang="fa-IR" sz="1900" b="1" dirty="0">
                <a:cs typeface="B Lotus" panose="00000400000000000000" pitchFamily="2" charset="-78"/>
              </a:rPr>
              <a:t>تاکنون چه اقداماتي براي جذب سرمايه‌گذار انجام شده است؟</a:t>
            </a: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endParaRPr lang="fa-IR" sz="19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  <a:p>
            <a:pPr algn="r" rtl="1"/>
            <a:endParaRPr lang="fa-IR" sz="2300" b="1" dirty="0">
              <a:solidFill>
                <a:schemeClr val="accent5">
                  <a:lumMod val="75000"/>
                </a:schemeClr>
              </a:solidFill>
              <a:cs typeface="B Kamran" panose="00000400000000000000" pitchFamily="2" charset="-78"/>
            </a:endParaRPr>
          </a:p>
        </p:txBody>
      </p:sp>
      <p:sp>
        <p:nvSpPr>
          <p:cNvPr id="2" name="Double Brace 1"/>
          <p:cNvSpPr/>
          <p:nvPr/>
        </p:nvSpPr>
        <p:spPr>
          <a:xfrm>
            <a:off x="1161618" y="3371099"/>
            <a:ext cx="7275799" cy="1385455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0D2620-2000-1B16-6592-87980D1302FA}"/>
              </a:ext>
            </a:extLst>
          </p:cNvPr>
          <p:cNvSpPr txBox="1"/>
          <p:nvPr/>
        </p:nvSpPr>
        <p:spPr>
          <a:xfrm>
            <a:off x="934100" y="3278997"/>
            <a:ext cx="727579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راهنما: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1-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ميزان سرمايه اوليه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مورد نياز کسب و کار خود که شامل سرمايه ثابت و درگردش مي باشد.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2-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محاسبه 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دوره بازگشت سرمايه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با ذکر جزئيات محاسبه 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3-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براي تامين سرمايه مورد نياز چه روشي را انتخاب مي کنيد. 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مشارکت با سرمايه گذار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در چه اولويتي براي کسب و کار مي بينيد؟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4-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نوع 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مشارکت و همکاري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براي کسب و کار را شرح دهيد. مشارکت هايي نظير مالي، بازرگاني، پژوهشي و فناوري، پروژه اي و . . .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5-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اگر قبلا تجربه مذاکره با سرمايه گذار داشتيد يا اقداماتي دراين خصوص داشتيد، را بيان کنيد</a:t>
            </a:r>
          </a:p>
        </p:txBody>
      </p:sp>
    </p:spTree>
    <p:extLst>
      <p:ext uri="{BB962C8B-B14F-4D97-AF65-F5344CB8AC3E}">
        <p14:creationId xmlns:p14="http://schemas.microsoft.com/office/powerpoint/2010/main" val="4246999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791999" y="204186"/>
            <a:ext cx="7560000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چشم انداز و بيانيه ماموريت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2419349" y="987137"/>
            <a:ext cx="4305300" cy="415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چشم انداز کسب و کار</a:t>
            </a:r>
          </a:p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بيانيه ماموريت</a:t>
            </a:r>
          </a:p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چکيده مديريتي(خلاصه اجرايي)</a:t>
            </a:r>
          </a:p>
          <a:p>
            <a:pPr algn="r" rtl="1"/>
            <a:endParaRPr lang="fa-IR" sz="20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</p:txBody>
      </p:sp>
      <p:sp>
        <p:nvSpPr>
          <p:cNvPr id="2" name="Double Brace 1"/>
          <p:cNvSpPr/>
          <p:nvPr/>
        </p:nvSpPr>
        <p:spPr>
          <a:xfrm>
            <a:off x="1605701" y="3357711"/>
            <a:ext cx="6075220" cy="1291936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779178-942C-5369-5BF5-85F0C7E6BC0D}"/>
              </a:ext>
            </a:extLst>
          </p:cNvPr>
          <p:cNvSpPr txBox="1"/>
          <p:nvPr/>
        </p:nvSpPr>
        <p:spPr>
          <a:xfrm>
            <a:off x="1664384" y="3065318"/>
            <a:ext cx="58152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 rtl="1"/>
            <a:endParaRPr lang="fa-IR" sz="1600" dirty="0">
              <a:solidFill>
                <a:srgbClr val="7030A0"/>
              </a:solidFill>
              <a:cs typeface="B Lotus" panose="00000400000000000000" pitchFamily="2" charset="-78"/>
            </a:endParaRPr>
          </a:p>
          <a:p>
            <a:pPr lvl="0"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راهنما:</a:t>
            </a: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1-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چشم اندازي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که براي کسب و کار خود تصور مي کنيد با روايتي ساده بيان کنيد.</a:t>
            </a: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2-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تشريح 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بيانيه ماموريت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کسب و کار.</a:t>
            </a: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3-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شرح مختصري از فعاليت‌هايي که براي تحقق اهداف کسب و کار خواهيد داشت.</a:t>
            </a: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4-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زمان‌بندي شش ماه آينده اقدامات اجرايي کسب و کار را به صورت نمودار گانت چارت نمايش دهيد.</a:t>
            </a:r>
          </a:p>
        </p:txBody>
      </p:sp>
    </p:spTree>
    <p:extLst>
      <p:ext uri="{BB962C8B-B14F-4D97-AF65-F5344CB8AC3E}">
        <p14:creationId xmlns:p14="http://schemas.microsoft.com/office/powerpoint/2010/main" val="15789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690484" y="154294"/>
            <a:ext cx="7560000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معرفي اعضاي اصلي شرکت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-84378" y="923600"/>
            <a:ext cx="7710055" cy="415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درج لوگو، نشاني وب سايت و . . . </a:t>
            </a:r>
          </a:p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معرفی اعضای اصلی با اشاره به مسئوليت و مختصري از سوابق علمي و اجرایی</a:t>
            </a:r>
            <a:endParaRPr lang="fa-IR" sz="2200" b="1" dirty="0">
              <a:solidFill>
                <a:srgbClr val="7030A0"/>
              </a:solidFill>
              <a:cs typeface="B Lotus" panose="00000400000000000000" pitchFamily="2" charset="-78"/>
            </a:endParaRPr>
          </a:p>
          <a:p>
            <a:pPr lvl="0" algn="r" rtl="1"/>
            <a:endParaRPr lang="fa-IR" sz="2200" b="1" dirty="0">
              <a:solidFill>
                <a:srgbClr val="7030A0"/>
              </a:solidFill>
              <a:cs typeface="B Lotus" panose="00000400000000000000" pitchFamily="2" charset="-78"/>
            </a:endParaRPr>
          </a:p>
          <a:p>
            <a:pPr lvl="0" algn="r" rtl="1"/>
            <a:endParaRPr lang="fa-IR" sz="2200" b="1" dirty="0">
              <a:solidFill>
                <a:srgbClr val="7030A0"/>
              </a:solidFill>
              <a:cs typeface="B Lotus" panose="00000400000000000000" pitchFamily="2" charset="-78"/>
            </a:endParaRPr>
          </a:p>
          <a:p>
            <a:pPr lvl="0" algn="r" rtl="1"/>
            <a:endParaRPr lang="fa-IR" sz="2300" b="1" dirty="0">
              <a:solidFill>
                <a:srgbClr val="7030A0"/>
              </a:solidFill>
              <a:cs typeface="B Kamran" panose="00000400000000000000" pitchFamily="2" charset="-78"/>
            </a:endParaRPr>
          </a:p>
          <a:p>
            <a:pPr lvl="0" algn="r" rtl="1"/>
            <a:endParaRPr lang="fa-IR" sz="2300" b="1" dirty="0">
              <a:solidFill>
                <a:srgbClr val="7030A0"/>
              </a:solidFill>
              <a:cs typeface="B Kamran" panose="00000400000000000000" pitchFamily="2" charset="-78"/>
            </a:endParaRPr>
          </a:p>
          <a:p>
            <a:pPr algn="r" rtl="1"/>
            <a:endParaRPr lang="fa-IR" sz="20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</p:txBody>
      </p:sp>
      <p:sp>
        <p:nvSpPr>
          <p:cNvPr id="2" name="Double Brace 1"/>
          <p:cNvSpPr/>
          <p:nvPr/>
        </p:nvSpPr>
        <p:spPr>
          <a:xfrm>
            <a:off x="1669472" y="3826289"/>
            <a:ext cx="5805055" cy="830998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1898413" y="2170700"/>
            <a:ext cx="941768" cy="860065"/>
          </a:xfrm>
          <a:prstGeom prst="flowChartConnecto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>
                <a:cs typeface="B Nazanin" panose="00000400000000000000" pitchFamily="2" charset="-78"/>
              </a:rPr>
              <a:t>عکس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681353" y="3130630"/>
            <a:ext cx="1422589" cy="25109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285750" indent="-285750" algn="ctr" rtl="1">
              <a:buFont typeface="Wingdings" panose="05000000000000000000" pitchFamily="2" charset="2"/>
              <a:buChar char="ü"/>
            </a:pPr>
            <a:r>
              <a:rPr lang="fa-IR" sz="1200" dirty="0">
                <a:cs typeface="B Nazanin" panose="00000400000000000000" pitchFamily="2" charset="-78"/>
              </a:rPr>
              <a:t>سمت</a:t>
            </a:r>
          </a:p>
        </p:txBody>
      </p:sp>
      <p:sp>
        <p:nvSpPr>
          <p:cNvPr id="3" name="Flowchart: Connector 2">
            <a:extLst>
              <a:ext uri="{FF2B5EF4-FFF2-40B4-BE49-F238E27FC236}">
                <a16:creationId xmlns:a16="http://schemas.microsoft.com/office/drawing/2014/main" id="{C4D622CF-2B4F-9859-E837-B9BF5E52B8E0}"/>
              </a:ext>
            </a:extLst>
          </p:cNvPr>
          <p:cNvSpPr/>
          <p:nvPr/>
        </p:nvSpPr>
        <p:spPr>
          <a:xfrm>
            <a:off x="3999600" y="2141717"/>
            <a:ext cx="941768" cy="860065"/>
          </a:xfrm>
          <a:prstGeom prst="flowChartConnecto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>
                <a:cs typeface="B Nazanin" panose="00000400000000000000" pitchFamily="2" charset="-78"/>
              </a:rPr>
              <a:t>عکس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41520264-B7E2-711C-ED45-6661F32DDD56}"/>
              </a:ext>
            </a:extLst>
          </p:cNvPr>
          <p:cNvSpPr/>
          <p:nvPr/>
        </p:nvSpPr>
        <p:spPr>
          <a:xfrm>
            <a:off x="6204614" y="2170700"/>
            <a:ext cx="856034" cy="860065"/>
          </a:xfrm>
          <a:prstGeom prst="flowChartConnecto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>
                <a:cs typeface="B Nazanin" panose="00000400000000000000" pitchFamily="2" charset="-78"/>
              </a:rPr>
              <a:t>عکس</a:t>
            </a: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4CFECC52-057E-C121-02A2-88C0F6FDFDB1}"/>
              </a:ext>
            </a:extLst>
          </p:cNvPr>
          <p:cNvSpPr/>
          <p:nvPr/>
        </p:nvSpPr>
        <p:spPr>
          <a:xfrm>
            <a:off x="3770650" y="3130630"/>
            <a:ext cx="1422589" cy="25109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285750" indent="-285750" algn="ctr" rtl="1">
              <a:buFont typeface="Wingdings" panose="05000000000000000000" pitchFamily="2" charset="2"/>
              <a:buChar char="ü"/>
            </a:pPr>
            <a:r>
              <a:rPr lang="fa-IR" sz="1200" dirty="0">
                <a:cs typeface="B Nazanin" panose="00000400000000000000" pitchFamily="2" charset="-78"/>
              </a:rPr>
              <a:t>سمت</a:t>
            </a:r>
          </a:p>
        </p:txBody>
      </p:sp>
      <p:sp>
        <p:nvSpPr>
          <p:cNvPr id="9" name="Rounded Rectangle 7">
            <a:extLst>
              <a:ext uri="{FF2B5EF4-FFF2-40B4-BE49-F238E27FC236}">
                <a16:creationId xmlns:a16="http://schemas.microsoft.com/office/drawing/2014/main" id="{04A58892-517D-EFA7-96E2-D32D33FFC691}"/>
              </a:ext>
            </a:extLst>
          </p:cNvPr>
          <p:cNvSpPr/>
          <p:nvPr/>
        </p:nvSpPr>
        <p:spPr>
          <a:xfrm>
            <a:off x="5921336" y="3130630"/>
            <a:ext cx="1422589" cy="25109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285750" indent="-285750" algn="ctr" rtl="1">
              <a:buFont typeface="Wingdings" panose="05000000000000000000" pitchFamily="2" charset="2"/>
              <a:buChar char="ü"/>
            </a:pPr>
            <a:r>
              <a:rPr lang="fa-IR" sz="1200" dirty="0">
                <a:cs typeface="B Nazanin" panose="00000400000000000000" pitchFamily="2" charset="-78"/>
              </a:rPr>
              <a:t>سمت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9235A7-09DA-FEB6-E9B6-52D1BC95F8CC}"/>
              </a:ext>
            </a:extLst>
          </p:cNvPr>
          <p:cNvSpPr txBox="1"/>
          <p:nvPr/>
        </p:nvSpPr>
        <p:spPr>
          <a:xfrm>
            <a:off x="1681353" y="3804401"/>
            <a:ext cx="56098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راهنما:</a:t>
            </a: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1-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در صورتي که تاکنون براي طرح يا کسب و کار خود وب سايت، لوگو و . . . تهيه کرده ايد.</a:t>
            </a: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2-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معرفي مختصر تيم اجرايي به همراه عکس (ذکر مهمترين توانمندي ها و رزومه هاي عملي و اجرايي)</a:t>
            </a:r>
          </a:p>
        </p:txBody>
      </p:sp>
    </p:spTree>
    <p:extLst>
      <p:ext uri="{BB962C8B-B14F-4D97-AF65-F5344CB8AC3E}">
        <p14:creationId xmlns:p14="http://schemas.microsoft.com/office/powerpoint/2010/main" val="2106722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596178" y="415957"/>
            <a:ext cx="7951643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اطلاعات تکميلي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-1264839" y="1342266"/>
            <a:ext cx="8932693" cy="2220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57200" algn="justLow" rt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fa-IR" sz="2000" b="1" dirty="0">
                <a:cs typeface="B Lotus" panose="00000400000000000000" pitchFamily="2" charset="-78"/>
                <a:sym typeface="Wingdings" panose="05000000000000000000" pitchFamily="2" charset="2"/>
              </a:rPr>
              <a:t>آيا براي نحوه خروج سرمايه‌گذار از همکاري، پيش‌بيني لازم را کرده‌ايد؟</a:t>
            </a:r>
          </a:p>
          <a:p>
            <a:pPr marL="457200" lvl="0" indent="-457200" algn="justLow" rt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fa-IR" sz="2000" b="1" dirty="0">
                <a:cs typeface="B Lotus" panose="00000400000000000000" pitchFamily="2" charset="-78"/>
                <a:sym typeface="Wingdings" panose="05000000000000000000" pitchFamily="2" charset="2"/>
              </a:rPr>
              <a:t>براي جذب سرمايه‌گذار چه اقدامات ديگري انجام داده‌ايد؟</a:t>
            </a:r>
          </a:p>
          <a:p>
            <a:pPr marL="457200" lvl="0" indent="-457200" algn="justLow" rt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fa-IR" sz="2000" b="1" dirty="0">
                <a:cs typeface="B Lotus" panose="00000400000000000000" pitchFamily="2" charset="-78"/>
                <a:sym typeface="Wingdings" panose="05000000000000000000" pitchFamily="2" charset="2"/>
              </a:rPr>
              <a:t>تيم يا واحد شما چه جذابيت‌هاي ديگري براي جلب نظر سرمايه‌گذاران دارد؟</a:t>
            </a:r>
            <a:endParaRPr lang="en-US" sz="2000" b="1" dirty="0">
              <a:cs typeface="B Lotus" panose="00000400000000000000" pitchFamily="2" charset="-78"/>
            </a:endParaRPr>
          </a:p>
          <a:p>
            <a:pPr lvl="0" algn="justLow" rtl="1"/>
            <a:endParaRPr lang="en-US" sz="2800" dirty="0">
              <a:solidFill>
                <a:srgbClr val="7030A0"/>
              </a:solidFill>
              <a:cs typeface="B Kamran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CE410F-77B1-B078-5451-55A63E738FC8}"/>
              </a:ext>
            </a:extLst>
          </p:cNvPr>
          <p:cNvSpPr txBox="1"/>
          <p:nvPr/>
        </p:nvSpPr>
        <p:spPr>
          <a:xfrm>
            <a:off x="2097231" y="4179785"/>
            <a:ext cx="49495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Kamran" panose="00000400000000000000" pitchFamily="2" charset="-78"/>
                <a:sym typeface="Arial"/>
              </a:rPr>
              <a:t>در صورتي که لازم مي‌دان</a:t>
            </a:r>
            <a:r>
              <a:rPr lang="fa-IR" sz="1600" dirty="0">
                <a:solidFill>
                  <a:srgbClr val="0070C0"/>
                </a:solidFill>
                <a:latin typeface="Arial"/>
                <a:ea typeface="Arial"/>
                <a:cs typeface="Kamran" panose="00000400000000000000" pitchFamily="2" charset="-78"/>
                <a:sym typeface="Arial"/>
              </a:rPr>
              <a:t>ي</a:t>
            </a:r>
            <a:r>
              <a:rPr lang="fa-IR" sz="1600" i="0" u="none" strike="noStrike" cap="none" dirty="0">
                <a:solidFill>
                  <a:srgbClr val="0070C0"/>
                </a:solidFill>
                <a:effectLst/>
                <a:latin typeface="Arial"/>
                <a:ea typeface="Arial"/>
                <a:cs typeface="Kamran" panose="00000400000000000000" pitchFamily="2" charset="-78"/>
                <a:sym typeface="Arial"/>
              </a:rPr>
              <a:t>د اطلاعات بييشتري براي داوران، سرمايه‌گذاران يا نمايندگان</a:t>
            </a:r>
            <a:r>
              <a:rPr lang="fa-IR" sz="1600" i="0" u="none" strike="noStrike" cap="none" baseline="0" dirty="0">
                <a:solidFill>
                  <a:srgbClr val="0070C0"/>
                </a:solidFill>
                <a:effectLst/>
                <a:latin typeface="Arial"/>
                <a:ea typeface="Arial"/>
                <a:cs typeface="Kamran" panose="00000400000000000000" pitchFamily="2" charset="-78"/>
                <a:sym typeface="Arial"/>
              </a:rPr>
              <a:t> رسانه‌ها ذکر شوند، در اين قسمت اضافه کنيد.</a:t>
            </a:r>
            <a:endParaRPr lang="en-US" sz="1600" i="0" u="none" strike="noStrike" cap="none" dirty="0">
              <a:solidFill>
                <a:srgbClr val="0070C0"/>
              </a:solidFill>
              <a:effectLst/>
              <a:latin typeface="Arial"/>
              <a:ea typeface="Arial"/>
              <a:cs typeface="Kamran" panose="00000400000000000000" pitchFamily="2" charset="-78"/>
              <a:sym typeface="Arial"/>
            </a:endParaRPr>
          </a:p>
        </p:txBody>
      </p:sp>
      <p:sp>
        <p:nvSpPr>
          <p:cNvPr id="5" name="Double Brace 4">
            <a:extLst>
              <a:ext uri="{FF2B5EF4-FFF2-40B4-BE49-F238E27FC236}">
                <a16:creationId xmlns:a16="http://schemas.microsoft.com/office/drawing/2014/main" id="{7082D9F1-65A2-6480-1134-AE06EF20B60C}"/>
              </a:ext>
            </a:extLst>
          </p:cNvPr>
          <p:cNvSpPr/>
          <p:nvPr/>
        </p:nvSpPr>
        <p:spPr>
          <a:xfrm>
            <a:off x="2097231" y="4150015"/>
            <a:ext cx="5044788" cy="584776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69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 txBox="1"/>
          <p:nvPr/>
        </p:nvSpPr>
        <p:spPr>
          <a:xfrm>
            <a:off x="1418359" y="430209"/>
            <a:ext cx="6307282" cy="1910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خلق فرصت يا حل مشکل </a:t>
            </a:r>
            <a:endParaRPr lang="en-US" sz="2000" dirty="0">
              <a:solidFill>
                <a:srgbClr val="C00000"/>
              </a:solidFill>
              <a:cs typeface="B Titr" pitchFamily="2" charset="-78"/>
            </a:endParaRPr>
          </a:p>
          <a:p>
            <a:pPr algn="ctr" rtl="1"/>
            <a:endParaRPr lang="fa-IR" sz="2000" dirty="0">
              <a:solidFill>
                <a:srgbClr val="C00000"/>
              </a:solidFill>
              <a:cs typeface="B Titr" pitchFamily="2" charset="-78"/>
            </a:endParaRPr>
          </a:p>
          <a:p>
            <a:pPr algn="ctr" rtl="1"/>
            <a:endParaRPr lang="en-US" sz="2000" dirty="0">
              <a:solidFill>
                <a:schemeClr val="accent5">
                  <a:lumMod val="75000"/>
                </a:schemeClr>
              </a:solidFill>
              <a:cs typeface="B Titr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فرصت يا مشکلي که شما براي آن راه حل نوآورانه اي داريد چيست؟ </a:t>
            </a: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وضعيت فعلي را شرح دهيد؟</a:t>
            </a: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تغييراتي که بعد از اجراي طرح ايجاد خواهد شد چيست؟</a:t>
            </a:r>
            <a:endParaRPr lang="en-US" sz="20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en-US" sz="20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  <a:p>
            <a:pPr algn="r" rtl="1"/>
            <a:endParaRPr lang="fa-IR" sz="20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</p:txBody>
      </p:sp>
      <p:sp>
        <p:nvSpPr>
          <p:cNvPr id="2" name="Double Brace 1"/>
          <p:cNvSpPr/>
          <p:nvPr/>
        </p:nvSpPr>
        <p:spPr>
          <a:xfrm>
            <a:off x="2223654" y="3487830"/>
            <a:ext cx="5278581" cy="1192357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32CD26-B477-AE19-BE4D-5541B9373BC3}"/>
              </a:ext>
            </a:extLst>
          </p:cNvPr>
          <p:cNvSpPr txBox="1"/>
          <p:nvPr/>
        </p:nvSpPr>
        <p:spPr>
          <a:xfrm>
            <a:off x="872834" y="3143631"/>
            <a:ext cx="643462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endParaRPr lang="fa-IR" sz="1600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راهنما:</a:t>
            </a: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1-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وضعيت فعلي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که شما را وادار به ارائه راه حل نوآورانه براي حل مشکل يا خلق فرصت </a:t>
            </a:r>
            <a:endParaRPr lang="en-US" sz="1600" dirty="0">
              <a:solidFill>
                <a:schemeClr val="accent5">
                  <a:lumMod val="75000"/>
                </a:schemeClr>
              </a:solidFill>
              <a:cs typeface="B Kamran" panose="00000400000000000000" pitchFamily="2" charset="-78"/>
            </a:endParaRPr>
          </a:p>
          <a:p>
            <a:pPr algn="r" rtl="1"/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کرده است را شرح دهيد.(مي توانيد داستان مواجه با مشکل يا درک فرصت را روايت کنيد)</a:t>
            </a: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2-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سپس 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ايده(طرح)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خود را با بيان جزئيات که به خوبي قابل درک باشد شرح دهيد.</a:t>
            </a: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3-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در نهايت 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دستاوردي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که با اجراي طرح خود حاصل مي شود را شرح دهيد.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 txBox="1"/>
          <p:nvPr/>
        </p:nvSpPr>
        <p:spPr>
          <a:xfrm>
            <a:off x="1556904" y="456812"/>
            <a:ext cx="6030191" cy="1953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راه حل فناورانه يا نوآورانه براي حل مشکل يا خلق فرصت</a:t>
            </a:r>
          </a:p>
          <a:p>
            <a:pPr algn="ctr" rtl="1"/>
            <a:endParaRPr lang="en-US" sz="2000" dirty="0">
              <a:solidFill>
                <a:schemeClr val="accent5">
                  <a:lumMod val="75000"/>
                </a:schemeClr>
              </a:solidFill>
              <a:cs typeface="B Titr" pitchFamily="2" charset="-78"/>
            </a:endParaRPr>
          </a:p>
          <a:p>
            <a:pPr algn="ctr" rtl="1"/>
            <a:endParaRPr lang="en-US" sz="2000" dirty="0">
              <a:solidFill>
                <a:schemeClr val="accent5">
                  <a:lumMod val="75000"/>
                </a:schemeClr>
              </a:solidFill>
              <a:cs typeface="B Titr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تشريح راه حل پيشنهادي و بيان نوآوري و يا فناوري ارائه شده</a:t>
            </a:r>
          </a:p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معرفي محصول يا خدمت نهايي</a:t>
            </a:r>
          </a:p>
          <a:p>
            <a:pPr algn="r" rtl="1"/>
            <a:endParaRPr lang="fa-IR" sz="20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</p:txBody>
      </p:sp>
      <p:sp>
        <p:nvSpPr>
          <p:cNvPr id="2" name="Double Brace 1"/>
          <p:cNvSpPr/>
          <p:nvPr/>
        </p:nvSpPr>
        <p:spPr>
          <a:xfrm>
            <a:off x="1260764" y="3299831"/>
            <a:ext cx="6622472" cy="1473675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D090BA-7F74-1F4A-020D-2351786A8F2F}"/>
              </a:ext>
            </a:extLst>
          </p:cNvPr>
          <p:cNvSpPr txBox="1"/>
          <p:nvPr/>
        </p:nvSpPr>
        <p:spPr>
          <a:xfrm>
            <a:off x="1496291" y="3199158"/>
            <a:ext cx="615141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1"/>
            <a:r>
              <a:rPr lang="fa-IR" sz="1600" dirty="0">
                <a:solidFill>
                  <a:srgbClr val="7030A0"/>
                </a:solidFill>
                <a:cs typeface="B Lotus" panose="00000400000000000000" pitchFamily="2" charset="-78"/>
              </a:rPr>
              <a:t> </a:t>
            </a:r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راهنما: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1-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بيان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نوآوري و فناوري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بايد بخوبي اهميت ارائه طرح توسط شما را مشخص کند و شرط پذيرش طرح در جشنواره (داشتن نوآوري و فناوري) با ارزيابي تخصصي اين توضيحات امکان پذير خواهد بود. ذکر تاريخچه، فرآيند دستيابي(اختراع، مهندسي معکوس و . . .) و محافظت از آن و زمينه هاي کاربرد مهم هستند.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2-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سپس 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محصول يا خدمت نهايي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که براي عرضه به بازار و مشتري درنظر گرفته ايد را معرفي کنيد.</a:t>
            </a:r>
          </a:p>
          <a:p>
            <a:pPr algn="just" rtl="1"/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پيشنهاد مي شود براي درک بهتر، تصاويري از نمونه طراحي شده يا ساخته شده اوليه نمايش داده شوند.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53120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 txBox="1"/>
          <p:nvPr/>
        </p:nvSpPr>
        <p:spPr>
          <a:xfrm>
            <a:off x="1996785" y="426028"/>
            <a:ext cx="5205845" cy="415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محصول يا خدمت</a:t>
            </a:r>
          </a:p>
          <a:p>
            <a:pPr algn="ctr" rtl="1"/>
            <a:endParaRPr lang="en-US" sz="2000" dirty="0">
              <a:solidFill>
                <a:srgbClr val="0070C0"/>
              </a:solidFill>
              <a:cs typeface="B Titr" pitchFamily="2" charset="-78"/>
            </a:endParaRPr>
          </a:p>
          <a:p>
            <a:pPr marL="457200" lvl="0" indent="-45720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برتري‌ها و ويژگي‌هاي منحصر به فرد محصول يا خدمت</a:t>
            </a: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عمر محصول يا خدمت</a:t>
            </a:r>
          </a:p>
          <a:p>
            <a:pPr marL="457200" lvl="0" indent="-45720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برنامه افزايش فروش و طرح توسعه </a:t>
            </a:r>
          </a:p>
          <a:p>
            <a:pPr marL="457200" lvl="0" indent="-45720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تاثيرات اجتماعي، زيست محيطي، فرهنگي و ...</a:t>
            </a:r>
          </a:p>
          <a:p>
            <a:pPr algn="r" rtl="1"/>
            <a:endParaRPr lang="fa-IR" sz="20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  <a:p>
            <a:pPr algn="r" rtl="1"/>
            <a:endParaRPr lang="fa-IR" sz="20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</p:txBody>
      </p:sp>
      <p:sp>
        <p:nvSpPr>
          <p:cNvPr id="2" name="Double Brace 1"/>
          <p:cNvSpPr/>
          <p:nvPr/>
        </p:nvSpPr>
        <p:spPr>
          <a:xfrm>
            <a:off x="1059872" y="3485817"/>
            <a:ext cx="7079673" cy="1192358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BA29BA-CE6D-3FA7-50A6-8ADFDBDBD735}"/>
              </a:ext>
            </a:extLst>
          </p:cNvPr>
          <p:cNvSpPr txBox="1"/>
          <p:nvPr/>
        </p:nvSpPr>
        <p:spPr>
          <a:xfrm>
            <a:off x="1182830" y="3395765"/>
            <a:ext cx="67783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fa-IR" sz="1600" dirty="0">
                <a:solidFill>
                  <a:srgbClr val="7030A0"/>
                </a:solidFill>
                <a:cs typeface="B Lotus" panose="00000400000000000000" pitchFamily="2" charset="-78"/>
              </a:rPr>
              <a:t> </a:t>
            </a:r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راهنما: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1-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ذکر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برتري ها و ويژگي هاي منحصر به فرد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که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محصول/خدمت را کاملا متمايز از جايگزين هاي موجود مي کند و بعنوان مزيت رقابتي شناخته خواهد شد.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2-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با توجه به پيچيدگي و يا رقابت پذيري بازار 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عمر محصول/خدمت، برنامه ريزي</a:t>
            </a:r>
            <a:r>
              <a:rPr lang="en-US" sz="1600" dirty="0">
                <a:solidFill>
                  <a:srgbClr val="0070C0"/>
                </a:solidFill>
                <a:cs typeface="B Kamran" panose="00000400000000000000" pitchFamily="2" charset="-78"/>
              </a:rPr>
              <a:t> 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طرح توسعه</a:t>
            </a:r>
            <a:r>
              <a:rPr lang="en-US" sz="1600" dirty="0">
                <a:solidFill>
                  <a:srgbClr val="0070C0"/>
                </a:solidFill>
                <a:cs typeface="B Kamran" panose="00000400000000000000" pitchFamily="2" charset="-78"/>
              </a:rPr>
              <a:t> 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و افزايش فروش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را بيان کنيد.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3-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باتوجه به نوع محصول/خدمت يا بازار آن تاثيراتي که بواسطه عرضه ايجاد خواهد شد تشريح شود.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67067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 txBox="1"/>
          <p:nvPr/>
        </p:nvSpPr>
        <p:spPr>
          <a:xfrm>
            <a:off x="1941367" y="563706"/>
            <a:ext cx="5261263" cy="415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مشتريان</a:t>
            </a:r>
          </a:p>
          <a:p>
            <a:pPr algn="ctr" rtl="1"/>
            <a:endParaRPr lang="en-US" sz="2000" dirty="0">
              <a:solidFill>
                <a:srgbClr val="0070C0"/>
              </a:solidFill>
              <a:cs typeface="B Titr" pitchFamily="2" charset="-78"/>
            </a:endParaRPr>
          </a:p>
          <a:p>
            <a:pPr marL="342900" indent="-342900" algn="r" rtl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مشتريان خود را به صورت بخش بندي شده معرفي نماييد</a:t>
            </a:r>
          </a:p>
          <a:p>
            <a:pPr marL="342900" indent="-342900" algn="r" rtl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اولين مشتري شما کيست؟</a:t>
            </a:r>
          </a:p>
          <a:p>
            <a:pPr algn="r" rtl="1"/>
            <a:endParaRPr lang="fa-IR" sz="20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  <a:p>
            <a:pPr algn="r" rtl="1"/>
            <a:endParaRPr lang="fa-IR" sz="2300" b="1" dirty="0">
              <a:solidFill>
                <a:schemeClr val="accent5">
                  <a:lumMod val="75000"/>
                </a:schemeClr>
              </a:solidFill>
              <a:cs typeface="B Kamran" panose="00000400000000000000" pitchFamily="2" charset="-78"/>
            </a:endParaRPr>
          </a:p>
          <a:p>
            <a:pPr algn="r" rtl="1"/>
            <a:endParaRPr lang="fa-IR" sz="20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</p:txBody>
      </p:sp>
      <p:sp>
        <p:nvSpPr>
          <p:cNvPr id="2" name="Double Brace 1"/>
          <p:cNvSpPr/>
          <p:nvPr/>
        </p:nvSpPr>
        <p:spPr>
          <a:xfrm>
            <a:off x="1035423" y="3462171"/>
            <a:ext cx="7149149" cy="961912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BFA0CA-709E-D60E-8820-17688F6A1143}"/>
              </a:ext>
            </a:extLst>
          </p:cNvPr>
          <p:cNvSpPr txBox="1"/>
          <p:nvPr/>
        </p:nvSpPr>
        <p:spPr>
          <a:xfrm>
            <a:off x="1122217" y="3396630"/>
            <a:ext cx="689956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 راهنما: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1-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مشتريان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را ذکرکرده و اگر باتوجه به نوع محصول/خدمت يا بازار آن تقسيم بندي هاي ديگري مانند: تقسيم بندي جغرافيايي، جامعه شناختي(سن، جنسيت، تحصيلات)، روان شناختي (سبک زندگي، شخصيت) و . . . مي توان اشاره کرد، را بيان نماييد.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2-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ذکر اولين مشتري بعنوان شناخت استراتژي ورود شما به بازار و ذکر چرايي انتخاب آن بسيار مهم خواهد بود.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430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792000" y="232214"/>
            <a:ext cx="7560000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اندازه بازار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21" y="3147922"/>
            <a:ext cx="2376843" cy="1407470"/>
          </a:xfrm>
          <a:prstGeom prst="rect">
            <a:avLst/>
          </a:prstGeom>
        </p:spPr>
      </p:pic>
      <p:sp>
        <p:nvSpPr>
          <p:cNvPr id="6" name="Google Shape;138;p19">
            <a:extLst>
              <a:ext uri="{FF2B5EF4-FFF2-40B4-BE49-F238E27FC236}">
                <a16:creationId xmlns:a16="http://schemas.microsoft.com/office/drawing/2014/main" id="{B0750077-A79A-8B44-78FC-6C94BC33F2B1}"/>
              </a:ext>
            </a:extLst>
          </p:cNvPr>
          <p:cNvSpPr txBox="1"/>
          <p:nvPr/>
        </p:nvSpPr>
        <p:spPr>
          <a:xfrm>
            <a:off x="-112667" y="754923"/>
            <a:ext cx="7128164" cy="415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 rtl="1"/>
            <a:endParaRPr lang="en-US" sz="2000" dirty="0">
              <a:solidFill>
                <a:srgbClr val="0070C0"/>
              </a:solidFill>
              <a:cs typeface="B Titr" pitchFamily="2" charset="-78"/>
            </a:endParaRPr>
          </a:p>
          <a:p>
            <a:pPr marL="457200" lvl="0" indent="-457200" algn="r" rt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1"/>
                </a:solidFill>
                <a:cs typeface="B Lotus" panose="00000400000000000000" pitchFamily="2" charset="-78"/>
              </a:rPr>
              <a:t> </a:t>
            </a: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اندازه بازار کل</a:t>
            </a:r>
            <a:endParaRPr lang="en-US" sz="20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marL="457200" lvl="0" indent="-457200" algn="r" rtl="1">
              <a:buFont typeface="Wingdings" panose="05000000000000000000" pitchFamily="2" charset="2"/>
              <a:buChar char="Ø"/>
            </a:pPr>
            <a:r>
              <a:rPr lang="en-US" sz="2000" b="1" dirty="0">
                <a:cs typeface="B Lotus" panose="00000400000000000000" pitchFamily="2" charset="-78"/>
              </a:rPr>
              <a:t> </a:t>
            </a: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اندازه بازار در دسترس</a:t>
            </a:r>
          </a:p>
          <a:p>
            <a:pPr marL="457200" lvl="0" indent="-457200" algn="r" rtl="1">
              <a:buFont typeface="Wingdings" panose="05000000000000000000" pitchFamily="2" charset="2"/>
              <a:buChar char="Ø"/>
            </a:pPr>
            <a:r>
              <a:rPr lang="en-US" sz="2000" b="1" dirty="0">
                <a:cs typeface="B Lotus" panose="00000400000000000000" pitchFamily="2" charset="-78"/>
              </a:rPr>
              <a:t> </a:t>
            </a: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بازار هدف</a:t>
            </a:r>
          </a:p>
          <a:p>
            <a:pPr marL="457200" lvl="0" indent="-45720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solidFill>
                  <a:schemeClr val="tx1"/>
                </a:solidFill>
                <a:cs typeface="B Lotus" panose="00000400000000000000" pitchFamily="2" charset="-78"/>
              </a:rPr>
              <a:t>برنامه (استراتژي) ورود به هرکدام از بازارها و موانع پيش رو </a:t>
            </a:r>
            <a:endParaRPr lang="fa-IR" sz="20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EBD3F1-D093-9284-5E49-356724153E48}"/>
              </a:ext>
            </a:extLst>
          </p:cNvPr>
          <p:cNvSpPr txBox="1"/>
          <p:nvPr/>
        </p:nvSpPr>
        <p:spPr>
          <a:xfrm>
            <a:off x="1665754" y="2949220"/>
            <a:ext cx="68995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 راهنما:</a:t>
            </a:r>
          </a:p>
          <a:p>
            <a:pPr lvl="0" algn="r" rtl="1"/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1- مشتريان </a:t>
            </a:r>
            <a:r>
              <a:rPr lang="en-US" sz="1600" dirty="0">
                <a:solidFill>
                  <a:srgbClr val="0070C0"/>
                </a:solidFill>
                <a:cs typeface="B Kamran" panose="00000400000000000000" pitchFamily="2" charset="-78"/>
              </a:rPr>
              <a:t> 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اندازه بازار کل: کل بازاري که با آن مواجه هستيد </a:t>
            </a:r>
            <a:r>
              <a:rPr lang="en-US" sz="1600" dirty="0">
                <a:solidFill>
                  <a:srgbClr val="0070C0"/>
                </a:solidFill>
                <a:cs typeface="B Kamran" panose="00000400000000000000" pitchFamily="2" charset="-78"/>
              </a:rPr>
              <a:t>(TAM)</a:t>
            </a:r>
          </a:p>
          <a:p>
            <a:pPr lvl="0" algn="r" rtl="1"/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2-اندازه بازار در دسترس: بازاري که با مدل کسب و کار فعلي مي توانيد محصول يا خدمت ارائه دهيد </a:t>
            </a:r>
            <a:r>
              <a:rPr lang="en-US" sz="1600" dirty="0">
                <a:solidFill>
                  <a:srgbClr val="0070C0"/>
                </a:solidFill>
                <a:cs typeface="B Kamran" panose="00000400000000000000" pitchFamily="2" charset="-78"/>
              </a:rPr>
              <a:t>(SAM)</a:t>
            </a:r>
          </a:p>
          <a:p>
            <a:pPr lvl="0" algn="r" rtl="1"/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3-بازار هدف: بازاري که در مدت معين آن را تصاحب مي کنيد </a:t>
            </a:r>
            <a:r>
              <a:rPr lang="en-US" sz="1600" dirty="0">
                <a:solidFill>
                  <a:srgbClr val="0070C0"/>
                </a:solidFill>
                <a:cs typeface="B Kamran" panose="00000400000000000000" pitchFamily="2" charset="-78"/>
              </a:rPr>
              <a:t>(SOM)</a:t>
            </a:r>
            <a:endParaRPr lang="fa-IR" sz="1600" dirty="0">
              <a:solidFill>
                <a:srgbClr val="0070C0"/>
              </a:solidFill>
              <a:cs typeface="B Kamran" panose="00000400000000000000" pitchFamily="2" charset="-78"/>
            </a:endParaRPr>
          </a:p>
          <a:p>
            <a:pPr algn="ctr" rtl="1"/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(از اعداد و نمودارها براي زمان بندي و نرخ رشد استفاده نماييد)</a:t>
            </a:r>
            <a:endParaRPr lang="en-US" sz="1600" dirty="0">
              <a:solidFill>
                <a:srgbClr val="0070C0"/>
              </a:solidFill>
              <a:cs typeface="B Kamran" panose="00000400000000000000" pitchFamily="2" charset="-78"/>
            </a:endParaRPr>
          </a:p>
        </p:txBody>
      </p:sp>
      <p:sp>
        <p:nvSpPr>
          <p:cNvPr id="8" name="Double Brace 7">
            <a:extLst>
              <a:ext uri="{FF2B5EF4-FFF2-40B4-BE49-F238E27FC236}">
                <a16:creationId xmlns:a16="http://schemas.microsoft.com/office/drawing/2014/main" id="{528BBAFF-6658-165C-D33D-3FB62C30E8DB}"/>
              </a:ext>
            </a:extLst>
          </p:cNvPr>
          <p:cNvSpPr/>
          <p:nvPr/>
        </p:nvSpPr>
        <p:spPr>
          <a:xfrm>
            <a:off x="578682" y="2981900"/>
            <a:ext cx="8101395" cy="1290759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65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 txBox="1"/>
          <p:nvPr/>
        </p:nvSpPr>
        <p:spPr>
          <a:xfrm>
            <a:off x="3357996" y="367143"/>
            <a:ext cx="2615045" cy="415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ساختار درآمد و هزينه</a:t>
            </a:r>
          </a:p>
          <a:p>
            <a:pPr algn="ctr" rtl="1"/>
            <a:endParaRPr lang="en-US" sz="2000" dirty="0">
              <a:solidFill>
                <a:srgbClr val="0070C0"/>
              </a:solidFill>
              <a:cs typeface="B Titr" pitchFamily="2" charset="-78"/>
            </a:endParaRPr>
          </a:p>
          <a:p>
            <a:pPr marL="457200" lvl="0" indent="-45720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تشريح مدل درآمدي</a:t>
            </a:r>
          </a:p>
          <a:p>
            <a:pPr marL="457200" lvl="0" indent="-45720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تشريح ساختار هزينه اي</a:t>
            </a:r>
          </a:p>
          <a:p>
            <a:pPr marL="457200" lvl="0" indent="-45720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قيمت گذاري</a:t>
            </a: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تحليل نقطه سر به سر </a:t>
            </a:r>
          </a:p>
        </p:txBody>
      </p:sp>
      <p:sp>
        <p:nvSpPr>
          <p:cNvPr id="2" name="Double Brace 1"/>
          <p:cNvSpPr/>
          <p:nvPr/>
        </p:nvSpPr>
        <p:spPr>
          <a:xfrm>
            <a:off x="784462" y="2987996"/>
            <a:ext cx="7936924" cy="1634837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DA2C0D-2E2A-109A-E37B-0EA5BCE7AB09}"/>
              </a:ext>
            </a:extLst>
          </p:cNvPr>
          <p:cNvSpPr txBox="1"/>
          <p:nvPr/>
        </p:nvSpPr>
        <p:spPr>
          <a:xfrm>
            <a:off x="841664" y="2660057"/>
            <a:ext cx="764770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endParaRPr lang="fa-IR" sz="1600" dirty="0">
              <a:cs typeface="B Lotus" panose="00000400000000000000" pitchFamily="2" charset="-78"/>
            </a:endParaRP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Lotus" panose="00000400000000000000" pitchFamily="2" charset="-78"/>
              </a:rPr>
              <a:t>  </a:t>
            </a:r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راهنما: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1-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مدل درآمدي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روش‌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 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ايجاد جريان نقدينگي است که شرح کامل و دقيق آن نظير (فروش قطعي، اجاره‌اي، نمايندگي و . . .) نگرش شما نسبت به کسب درآمد از روش هاي مختلف براي حيات و پويايي کسب و کار را نشان خواهد داد.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2-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شرح هزينه‌هاي عملياتي‌سازي کسب و کار(حقوق و دستمزد، مواد اوليه، هزينه تامين سرمايه، هزينه‌ حامل هاي انرژي، تبليغات و . . .)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3-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شرح روش و محاسبه قيمت گذاري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4-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باتوجه به پيش بيني هاي انجام شده مي بايست نقطه سربه سر هزينه ها و درآمد و تحليلي بر اين فرآيند قبل و بعد از آن را ارائه دهيد. مي توانيد از منحني نموداري براي شرح اين تحليل استفاده کنيد.</a:t>
            </a:r>
          </a:p>
        </p:txBody>
      </p:sp>
    </p:spTree>
    <p:extLst>
      <p:ext uri="{BB962C8B-B14F-4D97-AF65-F5344CB8AC3E}">
        <p14:creationId xmlns:p14="http://schemas.microsoft.com/office/powerpoint/2010/main" val="3835520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791999" y="304094"/>
            <a:ext cx="7560000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رقبا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2078182" y="841664"/>
            <a:ext cx="4159827" cy="415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algn="r" rtl="1">
              <a:buFont typeface="Wingdings" panose="05000000000000000000" pitchFamily="2" charset="2"/>
              <a:buChar char="Ø"/>
            </a:pPr>
            <a:endParaRPr lang="fa-IR" sz="19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رقباي خود را نام ببريد.</a:t>
            </a:r>
          </a:p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 مزيت رقابتي را معرفي نمائيد.</a:t>
            </a: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endParaRPr lang="fa-IR" sz="19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endParaRPr lang="fa-IR" sz="19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  <a:p>
            <a:pPr marL="457200" indent="-457200" algn="r" rtl="1">
              <a:buFont typeface="Wingdings" panose="05000000000000000000" pitchFamily="2" charset="2"/>
              <a:buChar char="Ø"/>
            </a:pPr>
            <a:endParaRPr lang="fa-IR" sz="19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  <a:p>
            <a:pPr algn="r" rtl="1"/>
            <a:endParaRPr lang="fa-IR" sz="2000" b="1" dirty="0">
              <a:solidFill>
                <a:schemeClr val="accent5">
                  <a:lumMod val="75000"/>
                </a:schemeClr>
              </a:solidFill>
              <a:cs typeface="B Lotus" panose="00000400000000000000" pitchFamily="2" charset="-78"/>
            </a:endParaRPr>
          </a:p>
        </p:txBody>
      </p:sp>
      <p:sp>
        <p:nvSpPr>
          <p:cNvPr id="2" name="Double Brace 1"/>
          <p:cNvSpPr/>
          <p:nvPr/>
        </p:nvSpPr>
        <p:spPr>
          <a:xfrm>
            <a:off x="1050626" y="3761509"/>
            <a:ext cx="7301373" cy="973282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372C5E-0EA5-B1BE-584A-72C3BF99B2B9}"/>
              </a:ext>
            </a:extLst>
          </p:cNvPr>
          <p:cNvSpPr txBox="1"/>
          <p:nvPr/>
        </p:nvSpPr>
        <p:spPr>
          <a:xfrm>
            <a:off x="1050626" y="3657573"/>
            <a:ext cx="70427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 راهنما:</a:t>
            </a: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1-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تحليل رقبا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: نام بردن رقبا، شرحي از فعاليت و استراتژي هاي بازاريابي، قيمت و نقاط ضعف و قوت آنها از مهمترين نکاتي است که مي توانيد شرح دهيد.</a:t>
            </a:r>
          </a:p>
          <a:p>
            <a:pPr algn="r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2-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برتري هايي که نسبت به رقبا داريد و با اتکا به آن مشتري هاي خود را جذب يا حفظ مي کنيد را نام ببريد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60853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920892" y="207978"/>
            <a:ext cx="7560000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rtl="1"/>
            <a:r>
              <a:rPr lang="fa-IR" sz="2000" dirty="0">
                <a:solidFill>
                  <a:srgbClr val="C00000"/>
                </a:solidFill>
                <a:cs typeface="B Titr" pitchFamily="2" charset="-78"/>
              </a:rPr>
              <a:t>چالش‌ها و ريسک‌ها </a:t>
            </a:r>
          </a:p>
        </p:txBody>
      </p:sp>
      <p:sp>
        <p:nvSpPr>
          <p:cNvPr id="138" name="Google Shape;138;p19"/>
          <p:cNvSpPr txBox="1"/>
          <p:nvPr/>
        </p:nvSpPr>
        <p:spPr>
          <a:xfrm>
            <a:off x="2308514" y="1077050"/>
            <a:ext cx="4526972" cy="415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000" dirty="0">
                <a:cs typeface="B Titr" pitchFamily="2" charset="-78"/>
              </a:rPr>
              <a:t> </a:t>
            </a:r>
            <a:r>
              <a:rPr lang="fa-IR" sz="2000" b="1" dirty="0">
                <a:cs typeface="B Lotus" panose="00000400000000000000" pitchFamily="2" charset="-78"/>
              </a:rPr>
              <a:t>چالش‌ها و ريسک‌هاي طرح توضيح دهيد.</a:t>
            </a:r>
          </a:p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000" b="1" dirty="0">
                <a:cs typeface="B Lotus" panose="00000400000000000000" pitchFamily="2" charset="-78"/>
              </a:rPr>
              <a:t>تشريح راه هاي مقابله با ريسک هاي احتمالي</a:t>
            </a:r>
          </a:p>
          <a:p>
            <a:pPr marL="457200" lvl="0" indent="-457200" algn="r" rtl="1">
              <a:buFont typeface="Wingdings" panose="05000000000000000000" pitchFamily="2" charset="2"/>
              <a:buChar char="Ø"/>
            </a:pPr>
            <a:endParaRPr lang="fa-IR" sz="2000" b="1" dirty="0">
              <a:cs typeface="B Kamran" panose="00000400000000000000" pitchFamily="2" charset="-78"/>
            </a:endParaRPr>
          </a:p>
          <a:p>
            <a:pPr algn="r" rtl="1"/>
            <a:endParaRPr lang="fa-IR" sz="2000" b="1" dirty="0">
              <a:cs typeface="B Lotus" panose="00000400000000000000" pitchFamily="2" charset="-78"/>
            </a:endParaRPr>
          </a:p>
        </p:txBody>
      </p:sp>
      <p:sp>
        <p:nvSpPr>
          <p:cNvPr id="2" name="Double Brace 1"/>
          <p:cNvSpPr/>
          <p:nvPr/>
        </p:nvSpPr>
        <p:spPr>
          <a:xfrm>
            <a:off x="588319" y="3155231"/>
            <a:ext cx="7967359" cy="1369985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748BD9-2BD5-62FC-3B53-B25F0040E201}"/>
              </a:ext>
            </a:extLst>
          </p:cNvPr>
          <p:cNvSpPr txBox="1"/>
          <p:nvPr/>
        </p:nvSpPr>
        <p:spPr>
          <a:xfrm>
            <a:off x="761781" y="3155232"/>
            <a:ext cx="762043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راهنما:</a:t>
            </a:r>
          </a:p>
          <a:p>
            <a:pPr algn="just" rtl="1"/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1-</a:t>
            </a:r>
            <a:r>
              <a:rPr lang="fa-IR" sz="1600" dirty="0">
                <a:solidFill>
                  <a:srgbClr val="0070C0"/>
                </a:solidFill>
                <a:cs typeface="B Kamran" panose="00000400000000000000" pitchFamily="2" charset="-78"/>
              </a:rPr>
              <a:t> چالش ها و ريسک ها 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مي توانند در اثر تغييراتي در تيم کاري، شاخص هاي اقتصادي(نرخ ارز، سود بانکي، قيمت حامل هاي انرژي )، فناوري، پديده‌هاي اجتماعي، سياسي، زيست محيطي و . . . رخ دهد که متناسب با طرح و کسب و کار ارائه شده مي‌بايست ريسک‌هاي مربوطه را شرح دهيد.</a:t>
            </a:r>
          </a:p>
          <a:p>
            <a:pPr algn="just" rtl="1"/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</a:t>
            </a:r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2-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راه‌هاي مقابله با ريسک‌هاي احتمالي فوق و به حداقل رساندن آسيب‌هاي ناشي از اين تغييرات  را شرح دهيد</a:t>
            </a:r>
          </a:p>
          <a:p>
            <a:pPr algn="just" rtl="1"/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 </a:t>
            </a:r>
            <a:r>
              <a:rPr lang="fa-IR" sz="1600" dirty="0">
                <a:solidFill>
                  <a:srgbClr val="7030A0"/>
                </a:solidFill>
                <a:cs typeface="B Kamran" panose="00000400000000000000" pitchFamily="2" charset="-78"/>
              </a:rPr>
              <a:t>3-</a:t>
            </a:r>
            <a:r>
              <a:rPr lang="fa-IR" sz="1600" dirty="0">
                <a:solidFill>
                  <a:schemeClr val="accent5">
                    <a:lumMod val="75000"/>
                  </a:schemeClr>
                </a:solidFill>
                <a:cs typeface="B Kamran" panose="00000400000000000000" pitchFamily="2" charset="-78"/>
              </a:rPr>
              <a:t>مواردي که (ريسک و چالشي) مي تواند کسب و کار شما را با شکست روبرو نماييد ذکر کنيد</a:t>
            </a:r>
          </a:p>
        </p:txBody>
      </p:sp>
    </p:spTree>
    <p:extLst>
      <p:ext uri="{BB962C8B-B14F-4D97-AF65-F5344CB8AC3E}">
        <p14:creationId xmlns:p14="http://schemas.microsoft.com/office/powerpoint/2010/main" val="138196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1742</TotalTime>
  <Words>1313</Words>
  <Application>Microsoft Office PowerPoint</Application>
  <PresentationFormat>On-screen Show (16:9)</PresentationFormat>
  <Paragraphs>127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بخش مسابقه اي طراحان کسب و کار </vt:lpstr>
      <vt:lpstr>PowerPoint Presentation</vt:lpstr>
      <vt:lpstr>PowerPoint Presentation</vt:lpstr>
      <vt:lpstr>PowerPoint Presentation</vt:lpstr>
      <vt:lpstr>PowerPoint Presentation</vt:lpstr>
      <vt:lpstr>اندازه بازار </vt:lpstr>
      <vt:lpstr>PowerPoint Presentation</vt:lpstr>
      <vt:lpstr>رقبا</vt:lpstr>
      <vt:lpstr>چالش‌ها و ريسک‌ها </vt:lpstr>
      <vt:lpstr>تامين مالي </vt:lpstr>
      <vt:lpstr>چشم انداز و بيانيه ماموريت</vt:lpstr>
      <vt:lpstr>معرفي اعضاي اصلي شرکت</vt:lpstr>
      <vt:lpstr>اطلاعات تکميلي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بخش مسابقه ای طراحان کسب و کار</dc:title>
  <dc:creator>SALAM</dc:creator>
  <cp:lastModifiedBy>Saeid Ajeli</cp:lastModifiedBy>
  <cp:revision>137</cp:revision>
  <cp:lastPrinted>2025-12-17T07:41:08Z</cp:lastPrinted>
  <dcterms:modified xsi:type="dcterms:W3CDTF">2025-12-22T05:28:01Z</dcterms:modified>
</cp:coreProperties>
</file>